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5346700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C64"/>
    <a:srgbClr val="3F3F3F"/>
    <a:srgbClr val="4C97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052" autoAdjust="0"/>
    <p:restoredTop sz="94660"/>
  </p:normalViewPr>
  <p:slideViewPr>
    <p:cSldViewPr snapToGrid="0">
      <p:cViewPr>
        <p:scale>
          <a:sx n="200" d="100"/>
          <a:sy n="200" d="100"/>
        </p:scale>
        <p:origin x="1910" y="-37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003" y="1237197"/>
            <a:ext cx="4544695" cy="2631887"/>
          </a:xfrm>
        </p:spPr>
        <p:txBody>
          <a:bodyPr anchor="b"/>
          <a:lstStyle>
            <a:lvl1pPr algn="ctr">
              <a:defRPr sz="350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338" y="3970580"/>
            <a:ext cx="4010025" cy="1825171"/>
          </a:xfrm>
        </p:spPr>
        <p:txBody>
          <a:bodyPr/>
          <a:lstStyle>
            <a:lvl1pPr marL="0" indent="0" algn="ctr">
              <a:buNone/>
              <a:defRPr sz="1403"/>
            </a:lvl1pPr>
            <a:lvl2pPr marL="267325" indent="0" algn="ctr">
              <a:buNone/>
              <a:defRPr sz="1169"/>
            </a:lvl2pPr>
            <a:lvl3pPr marL="534650" indent="0" algn="ctr">
              <a:buNone/>
              <a:defRPr sz="1052"/>
            </a:lvl3pPr>
            <a:lvl4pPr marL="801975" indent="0" algn="ctr">
              <a:buNone/>
              <a:defRPr sz="936"/>
            </a:lvl4pPr>
            <a:lvl5pPr marL="1069299" indent="0" algn="ctr">
              <a:buNone/>
              <a:defRPr sz="936"/>
            </a:lvl5pPr>
            <a:lvl6pPr marL="1336624" indent="0" algn="ctr">
              <a:buNone/>
              <a:defRPr sz="936"/>
            </a:lvl6pPr>
            <a:lvl7pPr marL="1603949" indent="0" algn="ctr">
              <a:buNone/>
              <a:defRPr sz="936"/>
            </a:lvl7pPr>
            <a:lvl8pPr marL="1871274" indent="0" algn="ctr">
              <a:buNone/>
              <a:defRPr sz="936"/>
            </a:lvl8pPr>
            <a:lvl9pPr marL="2138599" indent="0" algn="ctr">
              <a:buNone/>
              <a:defRPr sz="93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2EBC-5DDE-4D01-BE63-D06948F338E7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E8F0-95F9-4EDD-95CA-61AA0CAC0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53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2EBC-5DDE-4D01-BE63-D06948F338E7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E8F0-95F9-4EDD-95CA-61AA0CAC0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61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26233" y="402483"/>
            <a:ext cx="115288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7586" y="402483"/>
            <a:ext cx="3391813" cy="6406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2EBC-5DDE-4D01-BE63-D06948F338E7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E8F0-95F9-4EDD-95CA-61AA0CAC0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2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2EBC-5DDE-4D01-BE63-D06948F338E7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E8F0-95F9-4EDD-95CA-61AA0CAC0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59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801" y="1884671"/>
            <a:ext cx="4611529" cy="3144614"/>
          </a:xfrm>
        </p:spPr>
        <p:txBody>
          <a:bodyPr anchor="b"/>
          <a:lstStyle>
            <a:lvl1pPr>
              <a:defRPr sz="350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4801" y="5059035"/>
            <a:ext cx="4611529" cy="1653678"/>
          </a:xfrm>
        </p:spPr>
        <p:txBody>
          <a:bodyPr/>
          <a:lstStyle>
            <a:lvl1pPr marL="0" indent="0">
              <a:buNone/>
              <a:defRPr sz="1403">
                <a:solidFill>
                  <a:schemeClr val="tx1"/>
                </a:solidFill>
              </a:defRPr>
            </a:lvl1pPr>
            <a:lvl2pPr marL="267325" indent="0">
              <a:buNone/>
              <a:defRPr sz="1169">
                <a:solidFill>
                  <a:schemeClr val="tx1">
                    <a:tint val="75000"/>
                  </a:schemeClr>
                </a:solidFill>
              </a:defRPr>
            </a:lvl2pPr>
            <a:lvl3pPr marL="53465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3pPr>
            <a:lvl4pPr marL="801975" indent="0">
              <a:buNone/>
              <a:defRPr sz="936">
                <a:solidFill>
                  <a:schemeClr val="tx1">
                    <a:tint val="75000"/>
                  </a:schemeClr>
                </a:solidFill>
              </a:defRPr>
            </a:lvl4pPr>
            <a:lvl5pPr marL="1069299" indent="0">
              <a:buNone/>
              <a:defRPr sz="936">
                <a:solidFill>
                  <a:schemeClr val="tx1">
                    <a:tint val="75000"/>
                  </a:schemeClr>
                </a:solidFill>
              </a:defRPr>
            </a:lvl5pPr>
            <a:lvl6pPr marL="1336624" indent="0">
              <a:buNone/>
              <a:defRPr sz="936">
                <a:solidFill>
                  <a:schemeClr val="tx1">
                    <a:tint val="75000"/>
                  </a:schemeClr>
                </a:solidFill>
              </a:defRPr>
            </a:lvl6pPr>
            <a:lvl7pPr marL="1603949" indent="0">
              <a:buNone/>
              <a:defRPr sz="936">
                <a:solidFill>
                  <a:schemeClr val="tx1">
                    <a:tint val="75000"/>
                  </a:schemeClr>
                </a:solidFill>
              </a:defRPr>
            </a:lvl7pPr>
            <a:lvl8pPr marL="1871274" indent="0">
              <a:buNone/>
              <a:defRPr sz="936">
                <a:solidFill>
                  <a:schemeClr val="tx1">
                    <a:tint val="75000"/>
                  </a:schemeClr>
                </a:solidFill>
              </a:defRPr>
            </a:lvl8pPr>
            <a:lvl9pPr marL="2138599" indent="0">
              <a:buNone/>
              <a:defRPr sz="9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2EBC-5DDE-4D01-BE63-D06948F338E7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E8F0-95F9-4EDD-95CA-61AA0CAC0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93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585" y="2012414"/>
            <a:ext cx="2272348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06767" y="2012414"/>
            <a:ext cx="2272348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2EBC-5DDE-4D01-BE63-D06948F338E7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E8F0-95F9-4EDD-95CA-61AA0CAC0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5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82" y="402484"/>
            <a:ext cx="461152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283" y="1853171"/>
            <a:ext cx="2261904" cy="908210"/>
          </a:xfrm>
        </p:spPr>
        <p:txBody>
          <a:bodyPr anchor="b"/>
          <a:lstStyle>
            <a:lvl1pPr marL="0" indent="0">
              <a:buNone/>
              <a:defRPr sz="1403" b="1"/>
            </a:lvl1pPr>
            <a:lvl2pPr marL="267325" indent="0">
              <a:buNone/>
              <a:defRPr sz="1169" b="1"/>
            </a:lvl2pPr>
            <a:lvl3pPr marL="534650" indent="0">
              <a:buNone/>
              <a:defRPr sz="1052" b="1"/>
            </a:lvl3pPr>
            <a:lvl4pPr marL="801975" indent="0">
              <a:buNone/>
              <a:defRPr sz="936" b="1"/>
            </a:lvl4pPr>
            <a:lvl5pPr marL="1069299" indent="0">
              <a:buNone/>
              <a:defRPr sz="936" b="1"/>
            </a:lvl5pPr>
            <a:lvl6pPr marL="1336624" indent="0">
              <a:buNone/>
              <a:defRPr sz="936" b="1"/>
            </a:lvl6pPr>
            <a:lvl7pPr marL="1603949" indent="0">
              <a:buNone/>
              <a:defRPr sz="936" b="1"/>
            </a:lvl7pPr>
            <a:lvl8pPr marL="1871274" indent="0">
              <a:buNone/>
              <a:defRPr sz="936" b="1"/>
            </a:lvl8pPr>
            <a:lvl9pPr marL="2138599" indent="0">
              <a:buNone/>
              <a:defRPr sz="93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83" y="2761381"/>
            <a:ext cx="2261904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06767" y="1853171"/>
            <a:ext cx="2273044" cy="908210"/>
          </a:xfrm>
        </p:spPr>
        <p:txBody>
          <a:bodyPr anchor="b"/>
          <a:lstStyle>
            <a:lvl1pPr marL="0" indent="0">
              <a:buNone/>
              <a:defRPr sz="1403" b="1"/>
            </a:lvl1pPr>
            <a:lvl2pPr marL="267325" indent="0">
              <a:buNone/>
              <a:defRPr sz="1169" b="1"/>
            </a:lvl2pPr>
            <a:lvl3pPr marL="534650" indent="0">
              <a:buNone/>
              <a:defRPr sz="1052" b="1"/>
            </a:lvl3pPr>
            <a:lvl4pPr marL="801975" indent="0">
              <a:buNone/>
              <a:defRPr sz="936" b="1"/>
            </a:lvl4pPr>
            <a:lvl5pPr marL="1069299" indent="0">
              <a:buNone/>
              <a:defRPr sz="936" b="1"/>
            </a:lvl5pPr>
            <a:lvl6pPr marL="1336624" indent="0">
              <a:buNone/>
              <a:defRPr sz="936" b="1"/>
            </a:lvl6pPr>
            <a:lvl7pPr marL="1603949" indent="0">
              <a:buNone/>
              <a:defRPr sz="936" b="1"/>
            </a:lvl7pPr>
            <a:lvl8pPr marL="1871274" indent="0">
              <a:buNone/>
              <a:defRPr sz="936" b="1"/>
            </a:lvl8pPr>
            <a:lvl9pPr marL="2138599" indent="0">
              <a:buNone/>
              <a:defRPr sz="93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06767" y="2761381"/>
            <a:ext cx="2273044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2EBC-5DDE-4D01-BE63-D06948F338E7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E8F0-95F9-4EDD-95CA-61AA0CAC0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00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2EBC-5DDE-4D01-BE63-D06948F338E7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E8F0-95F9-4EDD-95CA-61AA0CAC0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94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2EBC-5DDE-4D01-BE63-D06948F338E7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E8F0-95F9-4EDD-95CA-61AA0CAC0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19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82" y="503978"/>
            <a:ext cx="1724450" cy="1763924"/>
          </a:xfrm>
        </p:spPr>
        <p:txBody>
          <a:bodyPr anchor="b"/>
          <a:lstStyle>
            <a:lvl1pPr>
              <a:defRPr sz="187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3044" y="1088455"/>
            <a:ext cx="2706767" cy="5372269"/>
          </a:xfrm>
        </p:spPr>
        <p:txBody>
          <a:bodyPr/>
          <a:lstStyle>
            <a:lvl1pPr>
              <a:defRPr sz="1871"/>
            </a:lvl1pPr>
            <a:lvl2pPr>
              <a:defRPr sz="1637"/>
            </a:lvl2pPr>
            <a:lvl3pPr>
              <a:defRPr sz="1403"/>
            </a:lvl3pPr>
            <a:lvl4pPr>
              <a:defRPr sz="1169"/>
            </a:lvl4pPr>
            <a:lvl5pPr>
              <a:defRPr sz="1169"/>
            </a:lvl5pPr>
            <a:lvl6pPr>
              <a:defRPr sz="1169"/>
            </a:lvl6pPr>
            <a:lvl7pPr>
              <a:defRPr sz="1169"/>
            </a:lvl7pPr>
            <a:lvl8pPr>
              <a:defRPr sz="1169"/>
            </a:lvl8pPr>
            <a:lvl9pPr>
              <a:defRPr sz="116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282" y="2267902"/>
            <a:ext cx="1724450" cy="4201570"/>
          </a:xfrm>
        </p:spPr>
        <p:txBody>
          <a:bodyPr/>
          <a:lstStyle>
            <a:lvl1pPr marL="0" indent="0">
              <a:buNone/>
              <a:defRPr sz="936"/>
            </a:lvl1pPr>
            <a:lvl2pPr marL="267325" indent="0">
              <a:buNone/>
              <a:defRPr sz="819"/>
            </a:lvl2pPr>
            <a:lvl3pPr marL="534650" indent="0">
              <a:buNone/>
              <a:defRPr sz="702"/>
            </a:lvl3pPr>
            <a:lvl4pPr marL="801975" indent="0">
              <a:buNone/>
              <a:defRPr sz="585"/>
            </a:lvl4pPr>
            <a:lvl5pPr marL="1069299" indent="0">
              <a:buNone/>
              <a:defRPr sz="585"/>
            </a:lvl5pPr>
            <a:lvl6pPr marL="1336624" indent="0">
              <a:buNone/>
              <a:defRPr sz="585"/>
            </a:lvl6pPr>
            <a:lvl7pPr marL="1603949" indent="0">
              <a:buNone/>
              <a:defRPr sz="585"/>
            </a:lvl7pPr>
            <a:lvl8pPr marL="1871274" indent="0">
              <a:buNone/>
              <a:defRPr sz="585"/>
            </a:lvl8pPr>
            <a:lvl9pPr marL="2138599" indent="0">
              <a:buNone/>
              <a:defRPr sz="58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2EBC-5DDE-4D01-BE63-D06948F338E7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E8F0-95F9-4EDD-95CA-61AA0CAC0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46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82" y="503978"/>
            <a:ext cx="1724450" cy="1763924"/>
          </a:xfrm>
        </p:spPr>
        <p:txBody>
          <a:bodyPr anchor="b"/>
          <a:lstStyle>
            <a:lvl1pPr>
              <a:defRPr sz="187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73044" y="1088455"/>
            <a:ext cx="2706767" cy="5372269"/>
          </a:xfrm>
        </p:spPr>
        <p:txBody>
          <a:bodyPr anchor="t"/>
          <a:lstStyle>
            <a:lvl1pPr marL="0" indent="0">
              <a:buNone/>
              <a:defRPr sz="1871"/>
            </a:lvl1pPr>
            <a:lvl2pPr marL="267325" indent="0">
              <a:buNone/>
              <a:defRPr sz="1637"/>
            </a:lvl2pPr>
            <a:lvl3pPr marL="534650" indent="0">
              <a:buNone/>
              <a:defRPr sz="1403"/>
            </a:lvl3pPr>
            <a:lvl4pPr marL="801975" indent="0">
              <a:buNone/>
              <a:defRPr sz="1169"/>
            </a:lvl4pPr>
            <a:lvl5pPr marL="1069299" indent="0">
              <a:buNone/>
              <a:defRPr sz="1169"/>
            </a:lvl5pPr>
            <a:lvl6pPr marL="1336624" indent="0">
              <a:buNone/>
              <a:defRPr sz="1169"/>
            </a:lvl6pPr>
            <a:lvl7pPr marL="1603949" indent="0">
              <a:buNone/>
              <a:defRPr sz="1169"/>
            </a:lvl7pPr>
            <a:lvl8pPr marL="1871274" indent="0">
              <a:buNone/>
              <a:defRPr sz="1169"/>
            </a:lvl8pPr>
            <a:lvl9pPr marL="2138599" indent="0">
              <a:buNone/>
              <a:defRPr sz="116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282" y="2267902"/>
            <a:ext cx="1724450" cy="4201570"/>
          </a:xfrm>
        </p:spPr>
        <p:txBody>
          <a:bodyPr/>
          <a:lstStyle>
            <a:lvl1pPr marL="0" indent="0">
              <a:buNone/>
              <a:defRPr sz="936"/>
            </a:lvl1pPr>
            <a:lvl2pPr marL="267325" indent="0">
              <a:buNone/>
              <a:defRPr sz="819"/>
            </a:lvl2pPr>
            <a:lvl3pPr marL="534650" indent="0">
              <a:buNone/>
              <a:defRPr sz="702"/>
            </a:lvl3pPr>
            <a:lvl4pPr marL="801975" indent="0">
              <a:buNone/>
              <a:defRPr sz="585"/>
            </a:lvl4pPr>
            <a:lvl5pPr marL="1069299" indent="0">
              <a:buNone/>
              <a:defRPr sz="585"/>
            </a:lvl5pPr>
            <a:lvl6pPr marL="1336624" indent="0">
              <a:buNone/>
              <a:defRPr sz="585"/>
            </a:lvl6pPr>
            <a:lvl7pPr marL="1603949" indent="0">
              <a:buNone/>
              <a:defRPr sz="585"/>
            </a:lvl7pPr>
            <a:lvl8pPr marL="1871274" indent="0">
              <a:buNone/>
              <a:defRPr sz="585"/>
            </a:lvl8pPr>
            <a:lvl9pPr marL="2138599" indent="0">
              <a:buNone/>
              <a:defRPr sz="58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2EBC-5DDE-4D01-BE63-D06948F338E7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E8F0-95F9-4EDD-95CA-61AA0CAC0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4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586" y="402484"/>
            <a:ext cx="461152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586" y="2012414"/>
            <a:ext cx="461152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7585" y="7006700"/>
            <a:ext cx="120300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C2EBC-5DDE-4D01-BE63-D06948F338E7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71095" y="7006700"/>
            <a:ext cx="18045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76107" y="7006700"/>
            <a:ext cx="120300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2E8F0-95F9-4EDD-95CA-61AA0CAC0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2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34650" rtl="0" eaLnBrk="1" latinLnBrk="0" hangingPunct="1">
        <a:lnSpc>
          <a:spcPct val="90000"/>
        </a:lnSpc>
        <a:spcBef>
          <a:spcPct val="0"/>
        </a:spcBef>
        <a:buNone/>
        <a:defRPr sz="25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662" indent="-133662" algn="l" defTabSz="534650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1637" kern="1200">
          <a:solidFill>
            <a:schemeClr val="tx1"/>
          </a:solidFill>
          <a:latin typeface="+mn-lt"/>
          <a:ea typeface="+mn-ea"/>
          <a:cs typeface="+mn-cs"/>
        </a:defRPr>
      </a:lvl1pPr>
      <a:lvl2pPr marL="400987" indent="-133662" algn="l" defTabSz="534650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2pPr>
      <a:lvl3pPr marL="668312" indent="-133662" algn="l" defTabSz="534650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3pPr>
      <a:lvl4pPr marL="935637" indent="-133662" algn="l" defTabSz="534650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52" kern="1200">
          <a:solidFill>
            <a:schemeClr val="tx1"/>
          </a:solidFill>
          <a:latin typeface="+mn-lt"/>
          <a:ea typeface="+mn-ea"/>
          <a:cs typeface="+mn-cs"/>
        </a:defRPr>
      </a:lvl4pPr>
      <a:lvl5pPr marL="1202962" indent="-133662" algn="l" defTabSz="534650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52" kern="1200">
          <a:solidFill>
            <a:schemeClr val="tx1"/>
          </a:solidFill>
          <a:latin typeface="+mn-lt"/>
          <a:ea typeface="+mn-ea"/>
          <a:cs typeface="+mn-cs"/>
        </a:defRPr>
      </a:lvl5pPr>
      <a:lvl6pPr marL="1470287" indent="-133662" algn="l" defTabSz="534650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52" kern="1200">
          <a:solidFill>
            <a:schemeClr val="tx1"/>
          </a:solidFill>
          <a:latin typeface="+mn-lt"/>
          <a:ea typeface="+mn-ea"/>
          <a:cs typeface="+mn-cs"/>
        </a:defRPr>
      </a:lvl6pPr>
      <a:lvl7pPr marL="1737611" indent="-133662" algn="l" defTabSz="534650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52" kern="1200">
          <a:solidFill>
            <a:schemeClr val="tx1"/>
          </a:solidFill>
          <a:latin typeface="+mn-lt"/>
          <a:ea typeface="+mn-ea"/>
          <a:cs typeface="+mn-cs"/>
        </a:defRPr>
      </a:lvl7pPr>
      <a:lvl8pPr marL="2004936" indent="-133662" algn="l" defTabSz="534650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52" kern="1200">
          <a:solidFill>
            <a:schemeClr val="tx1"/>
          </a:solidFill>
          <a:latin typeface="+mn-lt"/>
          <a:ea typeface="+mn-ea"/>
          <a:cs typeface="+mn-cs"/>
        </a:defRPr>
      </a:lvl8pPr>
      <a:lvl9pPr marL="2272261" indent="-133662" algn="l" defTabSz="534650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650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1pPr>
      <a:lvl2pPr marL="267325" algn="l" defTabSz="534650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2pPr>
      <a:lvl3pPr marL="534650" algn="l" defTabSz="534650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3pPr>
      <a:lvl4pPr marL="801975" algn="l" defTabSz="534650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4pPr>
      <a:lvl5pPr marL="1069299" algn="l" defTabSz="534650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5pPr>
      <a:lvl6pPr marL="1336624" algn="l" defTabSz="534650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6pPr>
      <a:lvl7pPr marL="1603949" algn="l" defTabSz="534650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7pPr>
      <a:lvl8pPr marL="1871274" algn="l" defTabSz="534650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8pPr>
      <a:lvl9pPr marL="2138599" algn="l" defTabSz="534650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in image (change this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289"/>
            <a:ext cx="5346700" cy="30075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61F58B-9B55-D718-316D-B24BD01A7509}"/>
              </a:ext>
            </a:extLst>
          </p:cNvPr>
          <p:cNvSpPr/>
          <p:nvPr/>
        </p:nvSpPr>
        <p:spPr>
          <a:xfrm>
            <a:off x="386" y="301752"/>
            <a:ext cx="5346949" cy="3035090"/>
          </a:xfrm>
          <a:prstGeom prst="rect">
            <a:avLst/>
          </a:prstGeom>
          <a:solidFill>
            <a:srgbClr val="045C6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10" name="Background (Don't touch)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3" y="620"/>
            <a:ext cx="5343773" cy="7559055"/>
          </a:xfrm>
          <a:prstGeom prst="rect">
            <a:avLst/>
          </a:prstGeom>
        </p:spPr>
      </p:pic>
      <p:sp>
        <p:nvSpPr>
          <p:cNvPr id="13" name="Title backplate"/>
          <p:cNvSpPr/>
          <p:nvPr/>
        </p:nvSpPr>
        <p:spPr>
          <a:xfrm>
            <a:off x="0" y="2731477"/>
            <a:ext cx="5346700" cy="594368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38745" y="2745386"/>
            <a:ext cx="2925988" cy="352609"/>
          </a:xfrm>
        </p:spPr>
        <p:txBody>
          <a:bodyPr>
            <a:normAutofit/>
          </a:bodyPr>
          <a:lstStyle/>
          <a:p>
            <a:pPr algn="l"/>
            <a:r>
              <a:rPr lang="en-US" sz="14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Cogwheel Platform (Spin Unit)</a:t>
            </a:r>
          </a:p>
        </p:txBody>
      </p:sp>
      <p:sp>
        <p:nvSpPr>
          <p:cNvPr id="14" name="Subtitle"/>
          <p:cNvSpPr txBox="1">
            <a:spLocks/>
          </p:cNvSpPr>
          <p:nvPr/>
        </p:nvSpPr>
        <p:spPr>
          <a:xfrm>
            <a:off x="37280" y="3067429"/>
            <a:ext cx="2135186" cy="2265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5346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Web address, email-contact</a:t>
            </a:r>
          </a:p>
        </p:txBody>
      </p:sp>
      <p:sp>
        <p:nvSpPr>
          <p:cNvPr id="15" name="Divider 1"/>
          <p:cNvSpPr/>
          <p:nvPr/>
        </p:nvSpPr>
        <p:spPr>
          <a:xfrm>
            <a:off x="-249" y="3324650"/>
            <a:ext cx="5346700" cy="45719"/>
          </a:xfrm>
          <a:prstGeom prst="rect">
            <a:avLst/>
          </a:prstGeom>
          <a:solidFill>
            <a:srgbClr val="4C97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lumn 1"/>
          <p:cNvSpPr>
            <a:spLocks noGrp="1"/>
          </p:cNvSpPr>
          <p:nvPr>
            <p:ph type="subTitle" idx="1"/>
          </p:nvPr>
        </p:nvSpPr>
        <p:spPr>
          <a:xfrm>
            <a:off x="235670" y="3551463"/>
            <a:ext cx="2394408" cy="3229045"/>
          </a:xfrm>
        </p:spPr>
        <p:txBody>
          <a:bodyPr>
            <a:noAutofit/>
          </a:bodyPr>
          <a:lstStyle/>
          <a:p>
            <a:pPr algn="just"/>
            <a:r>
              <a:rPr lang="en-US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 technical development in the genomics area has been overwhelming in recent years and the next generation sequencing instruments now allow large-scale genomics on a previously unattainable scale. The next-generation DNA sequencing techniques can be used for a variety of studies: whole genome resequencing, complete exome sequencing (all </a:t>
            </a:r>
            <a:r>
              <a:rPr lang="en-US" sz="9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exonic</a:t>
            </a:r>
            <a:r>
              <a:rPr lang="en-US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sequences), de novo sequencing, targeted sequencing of regions in single or multiple individuals.</a:t>
            </a:r>
          </a:p>
        </p:txBody>
      </p:sp>
      <p:sp>
        <p:nvSpPr>
          <p:cNvPr id="19" name="Column 2"/>
          <p:cNvSpPr txBox="1">
            <a:spLocks/>
          </p:cNvSpPr>
          <p:nvPr/>
        </p:nvSpPr>
        <p:spPr>
          <a:xfrm>
            <a:off x="2712636" y="3551463"/>
            <a:ext cx="2417304" cy="2826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7325" indent="0" algn="ctr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None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650" indent="0" algn="ctr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None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975" indent="0" algn="ctr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None/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9299" indent="0" algn="ctr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None/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6624" indent="0" algn="ctr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None/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3949" indent="0" algn="ctr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None/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1274" indent="0" algn="ctr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None/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8599" indent="0" algn="ctr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None/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Modern genome analyses critically depend on expertise in computational biology (e.g. bioinformatics, biostatistics, and theoretical systems biology).</a:t>
            </a:r>
            <a:br>
              <a:rPr lang="en-US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endParaRPr lang="en-US" sz="9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9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Tjänst</a:t>
            </a:r>
            <a:r>
              <a:rPr lang="en-US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1 (</a:t>
            </a:r>
            <a:r>
              <a:rPr lang="en-US" sz="9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Beskrivande</a:t>
            </a:r>
            <a:r>
              <a:rPr lang="en-US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9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namn</a:t>
            </a:r>
            <a:r>
              <a:rPr lang="en-US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9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Tjänst</a:t>
            </a:r>
            <a:r>
              <a:rPr lang="en-US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2 (</a:t>
            </a:r>
            <a:r>
              <a:rPr lang="en-US" sz="9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Beskrivande</a:t>
            </a:r>
            <a:r>
              <a:rPr lang="en-US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9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namn</a:t>
            </a:r>
            <a:r>
              <a:rPr lang="en-US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9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Tjänst</a:t>
            </a:r>
            <a:r>
              <a:rPr lang="en-US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3 (</a:t>
            </a:r>
            <a:r>
              <a:rPr lang="en-US" sz="9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Beskrivande</a:t>
            </a:r>
            <a:r>
              <a:rPr lang="en-US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9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namn</a:t>
            </a:r>
            <a:r>
              <a:rPr lang="en-US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9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Tjänst</a:t>
            </a:r>
            <a:r>
              <a:rPr lang="en-US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4 (</a:t>
            </a:r>
            <a:r>
              <a:rPr lang="en-US" sz="9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Beskrivande</a:t>
            </a:r>
            <a:r>
              <a:rPr lang="en-US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9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namn</a:t>
            </a:r>
            <a:r>
              <a:rPr lang="en-US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80816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29C2C8C5-8C73-43C6-8A7B-03995D741F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3" b="564"/>
          <a:stretch/>
        </p:blipFill>
        <p:spPr>
          <a:xfrm>
            <a:off x="0" y="0"/>
            <a:ext cx="5346700" cy="3327346"/>
          </a:xfrm>
          <a:prstGeom prst="rect">
            <a:avLst/>
          </a:prstGeom>
        </p:spPr>
      </p:pic>
      <p:sp>
        <p:nvSpPr>
          <p:cNvPr id="5" name="Image backplate"/>
          <p:cNvSpPr/>
          <p:nvPr/>
        </p:nvSpPr>
        <p:spPr>
          <a:xfrm>
            <a:off x="0" y="3347508"/>
            <a:ext cx="5346451" cy="4089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5BBDBC-1509-AB53-0025-8AF2B216CFB6}"/>
              </a:ext>
            </a:extLst>
          </p:cNvPr>
          <p:cNvSpPr/>
          <p:nvPr/>
        </p:nvSpPr>
        <p:spPr>
          <a:xfrm>
            <a:off x="0" y="-6233"/>
            <a:ext cx="5346949" cy="3178371"/>
          </a:xfrm>
          <a:prstGeom prst="rect">
            <a:avLst/>
          </a:prstGeom>
          <a:solidFill>
            <a:srgbClr val="045C6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15" name="Divider"/>
          <p:cNvSpPr/>
          <p:nvPr/>
        </p:nvSpPr>
        <p:spPr>
          <a:xfrm>
            <a:off x="-249" y="3324650"/>
            <a:ext cx="5346700" cy="45719"/>
          </a:xfrm>
          <a:prstGeom prst="rect">
            <a:avLst/>
          </a:prstGeom>
          <a:solidFill>
            <a:srgbClr val="4C97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Background (Don't touch)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" y="620"/>
            <a:ext cx="5343773" cy="7559055"/>
          </a:xfrm>
          <a:prstGeom prst="rect">
            <a:avLst/>
          </a:prstGeom>
        </p:spPr>
      </p:pic>
      <p:sp>
        <p:nvSpPr>
          <p:cNvPr id="13" name="Title backplate"/>
          <p:cNvSpPr/>
          <p:nvPr/>
        </p:nvSpPr>
        <p:spPr>
          <a:xfrm>
            <a:off x="0" y="2731477"/>
            <a:ext cx="5346700" cy="594368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243415" y="2745386"/>
            <a:ext cx="4554827" cy="352609"/>
          </a:xfrm>
        </p:spPr>
        <p:txBody>
          <a:bodyPr>
            <a:norm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SciLifeLab Infrastructure organization</a:t>
            </a:r>
          </a:p>
        </p:txBody>
      </p:sp>
      <p:sp>
        <p:nvSpPr>
          <p:cNvPr id="14" name="Subtitle"/>
          <p:cNvSpPr txBox="1">
            <a:spLocks/>
          </p:cNvSpPr>
          <p:nvPr/>
        </p:nvSpPr>
        <p:spPr>
          <a:xfrm>
            <a:off x="249761" y="3067771"/>
            <a:ext cx="2135186" cy="2265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5346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Platforms and Units</a:t>
            </a:r>
          </a:p>
        </p:txBody>
      </p:sp>
      <p:sp>
        <p:nvSpPr>
          <p:cNvPr id="39" name="Text 10"/>
          <p:cNvSpPr txBox="1"/>
          <p:nvPr/>
        </p:nvSpPr>
        <p:spPr>
          <a:xfrm>
            <a:off x="2761322" y="5105841"/>
            <a:ext cx="24736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• </a:t>
            </a:r>
            <a:r>
              <a:rPr lang="pt-BR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ADME (Absorption, Distribution, Metabolism, Excretion) of Therapeutics U</a:t>
            </a:r>
          </a:p>
          <a:p>
            <a:r>
              <a:rPr lang="en-US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• </a:t>
            </a:r>
            <a:r>
              <a:rPr lang="pt-BR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Biochemical and Cellular Assay S</a:t>
            </a:r>
          </a:p>
          <a:p>
            <a:r>
              <a:rPr lang="en-US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• </a:t>
            </a:r>
            <a:r>
              <a:rPr lang="pt-BR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Biophysical Screening and Characterization U</a:t>
            </a:r>
          </a:p>
          <a:p>
            <a:r>
              <a:rPr lang="en-US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• </a:t>
            </a:r>
            <a:r>
              <a:rPr lang="pt-BR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Display and Selection Lu, S</a:t>
            </a:r>
          </a:p>
          <a:p>
            <a:r>
              <a:rPr lang="en-US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• </a:t>
            </a:r>
            <a:r>
              <a:rPr lang="pt-BR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Medicinal Chemistry – Hit2Lead S</a:t>
            </a:r>
          </a:p>
          <a:p>
            <a:r>
              <a:rPr lang="en-US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• </a:t>
            </a:r>
            <a:r>
              <a:rPr lang="pt-BR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Medicinal Chemistry – Lead Identification U</a:t>
            </a:r>
          </a:p>
          <a:p>
            <a:r>
              <a:rPr lang="en-US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•</a:t>
            </a:r>
            <a:r>
              <a:rPr lang="pt-BR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OligoNova Hub G</a:t>
            </a:r>
          </a:p>
          <a:p>
            <a:r>
              <a:rPr lang="en-US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• </a:t>
            </a:r>
            <a:r>
              <a:rPr lang="pt-BR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Target Product Profiling and Drug Safety Assessment S, U</a:t>
            </a:r>
          </a:p>
          <a:p>
            <a:r>
              <a:rPr lang="en-US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• </a:t>
            </a:r>
            <a:r>
              <a:rPr lang="pt-BR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Target Protein Engineering S</a:t>
            </a:r>
          </a:p>
        </p:txBody>
      </p:sp>
      <p:sp>
        <p:nvSpPr>
          <p:cNvPr id="42" name="Backplate 10"/>
          <p:cNvSpPr/>
          <p:nvPr/>
        </p:nvSpPr>
        <p:spPr>
          <a:xfrm>
            <a:off x="2763643" y="4974514"/>
            <a:ext cx="2369418" cy="134231"/>
          </a:xfrm>
          <a:prstGeom prst="rect">
            <a:avLst/>
          </a:prstGeom>
          <a:solidFill>
            <a:srgbClr val="4C97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ub-title 10"/>
          <p:cNvSpPr txBox="1"/>
          <p:nvPr/>
        </p:nvSpPr>
        <p:spPr>
          <a:xfrm>
            <a:off x="2829683" y="4929534"/>
            <a:ext cx="22877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Drug Discovery and Development</a:t>
            </a:r>
          </a:p>
        </p:txBody>
      </p:sp>
      <p:sp>
        <p:nvSpPr>
          <p:cNvPr id="38" name="Text 9"/>
          <p:cNvSpPr txBox="1"/>
          <p:nvPr/>
        </p:nvSpPr>
        <p:spPr>
          <a:xfrm>
            <a:off x="2756388" y="4561801"/>
            <a:ext cx="24245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• </a:t>
            </a:r>
            <a:r>
              <a:rPr lang="pt-BR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Chemical Biology Consortium Sweden S, Um, Li, Lu, G, U</a:t>
            </a:r>
          </a:p>
          <a:p>
            <a:r>
              <a:rPr lang="en-US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• </a:t>
            </a:r>
            <a:r>
              <a:rPr lang="pt-BR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Chemical Proteomics S</a:t>
            </a:r>
          </a:p>
          <a:p>
            <a:r>
              <a:rPr lang="en-US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• </a:t>
            </a:r>
            <a:r>
              <a:rPr lang="pt-BR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CRISPR Functional Genomics S</a:t>
            </a:r>
          </a:p>
        </p:txBody>
      </p:sp>
      <p:sp>
        <p:nvSpPr>
          <p:cNvPr id="41" name="Backplate 9"/>
          <p:cNvSpPr/>
          <p:nvPr/>
        </p:nvSpPr>
        <p:spPr>
          <a:xfrm>
            <a:off x="2763643" y="4441972"/>
            <a:ext cx="2369418" cy="134231"/>
          </a:xfrm>
          <a:prstGeom prst="rect">
            <a:avLst/>
          </a:prstGeom>
          <a:solidFill>
            <a:srgbClr val="4C97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ub-title 9"/>
          <p:cNvSpPr txBox="1"/>
          <p:nvPr/>
        </p:nvSpPr>
        <p:spPr>
          <a:xfrm>
            <a:off x="2829683" y="4398985"/>
            <a:ext cx="22877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Chemical Biology and Genome Engineering</a:t>
            </a:r>
          </a:p>
        </p:txBody>
      </p:sp>
      <p:sp>
        <p:nvSpPr>
          <p:cNvPr id="37" name="Text 8"/>
          <p:cNvSpPr txBox="1"/>
          <p:nvPr/>
        </p:nvSpPr>
        <p:spPr>
          <a:xfrm>
            <a:off x="2751178" y="4038442"/>
            <a:ext cx="24245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• </a:t>
            </a:r>
            <a:r>
              <a:rPr lang="pt-BR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Swedish NMR Centre G, Um</a:t>
            </a:r>
          </a:p>
          <a:p>
            <a:r>
              <a:rPr lang="en-US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• </a:t>
            </a:r>
            <a:r>
              <a:rPr lang="pt-BR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Structural Proteomics Lu</a:t>
            </a:r>
          </a:p>
          <a:p>
            <a:r>
              <a:rPr lang="en-US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• </a:t>
            </a:r>
            <a:r>
              <a:rPr lang="pt-BR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Cryo-EM S, Um, G, Lu, U</a:t>
            </a:r>
          </a:p>
        </p:txBody>
      </p:sp>
      <p:sp>
        <p:nvSpPr>
          <p:cNvPr id="40" name="Backplate 8"/>
          <p:cNvSpPr/>
          <p:nvPr/>
        </p:nvSpPr>
        <p:spPr>
          <a:xfrm>
            <a:off x="2763643" y="3917812"/>
            <a:ext cx="2369418" cy="134231"/>
          </a:xfrm>
          <a:prstGeom prst="rect">
            <a:avLst/>
          </a:prstGeom>
          <a:solidFill>
            <a:srgbClr val="4C97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b-title 8"/>
          <p:cNvSpPr txBox="1"/>
          <p:nvPr/>
        </p:nvSpPr>
        <p:spPr>
          <a:xfrm>
            <a:off x="2829683" y="3873120"/>
            <a:ext cx="22877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Integrated Structural Biology</a:t>
            </a:r>
          </a:p>
        </p:txBody>
      </p:sp>
      <p:sp>
        <p:nvSpPr>
          <p:cNvPr id="18" name="Text 7"/>
          <p:cNvSpPr txBox="1"/>
          <p:nvPr/>
        </p:nvSpPr>
        <p:spPr>
          <a:xfrm>
            <a:off x="2751178" y="3615436"/>
            <a:ext cx="2424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• </a:t>
            </a:r>
            <a:r>
              <a:rPr lang="pt-BR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Integrated Microscopy Technologies S, G, Um</a:t>
            </a:r>
          </a:p>
          <a:p>
            <a:r>
              <a:rPr lang="en-US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• </a:t>
            </a:r>
            <a:r>
              <a:rPr lang="pt-BR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Cryo-EM S, Um, G, Lu, U</a:t>
            </a:r>
            <a:endParaRPr lang="en-US" sz="7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6" name="Backplate 7"/>
          <p:cNvSpPr/>
          <p:nvPr/>
        </p:nvSpPr>
        <p:spPr>
          <a:xfrm>
            <a:off x="2763643" y="3497774"/>
            <a:ext cx="2369418" cy="134231"/>
          </a:xfrm>
          <a:prstGeom prst="rect">
            <a:avLst/>
          </a:prstGeom>
          <a:solidFill>
            <a:srgbClr val="4C97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ub-title 7"/>
          <p:cNvSpPr txBox="1"/>
          <p:nvPr/>
        </p:nvSpPr>
        <p:spPr>
          <a:xfrm>
            <a:off x="2818760" y="3455328"/>
            <a:ext cx="22877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Cellular and Molecular Imaging</a:t>
            </a:r>
          </a:p>
        </p:txBody>
      </p:sp>
      <p:sp>
        <p:nvSpPr>
          <p:cNvPr id="24" name="Text 6"/>
          <p:cNvSpPr txBox="1"/>
          <p:nvPr/>
        </p:nvSpPr>
        <p:spPr>
          <a:xfrm>
            <a:off x="246936" y="6231138"/>
            <a:ext cx="2366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• Spatial Proteomics S</a:t>
            </a:r>
          </a:p>
          <a:p>
            <a:r>
              <a:rPr lang="en-US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• In Situ Sequencing S</a:t>
            </a:r>
          </a:p>
          <a:p>
            <a:r>
              <a:rPr lang="en-US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• Spatial Mass Spectrometry U</a:t>
            </a:r>
          </a:p>
          <a:p>
            <a:r>
              <a:rPr lang="en-US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• Spatial Transcriptomics S</a:t>
            </a:r>
          </a:p>
        </p:txBody>
      </p:sp>
      <p:sp>
        <p:nvSpPr>
          <p:cNvPr id="35" name="Backplate 6"/>
          <p:cNvSpPr/>
          <p:nvPr/>
        </p:nvSpPr>
        <p:spPr>
          <a:xfrm>
            <a:off x="213328" y="6108722"/>
            <a:ext cx="2369418" cy="134231"/>
          </a:xfrm>
          <a:prstGeom prst="rect">
            <a:avLst/>
          </a:prstGeom>
          <a:solidFill>
            <a:srgbClr val="4C97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ub-title 6"/>
          <p:cNvSpPr txBox="1"/>
          <p:nvPr/>
        </p:nvSpPr>
        <p:spPr>
          <a:xfrm>
            <a:off x="327746" y="6065223"/>
            <a:ext cx="22877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Spatial Biology</a:t>
            </a:r>
          </a:p>
        </p:txBody>
      </p:sp>
      <p:sp>
        <p:nvSpPr>
          <p:cNvPr id="23" name="Text 5"/>
          <p:cNvSpPr txBox="1"/>
          <p:nvPr/>
        </p:nvSpPr>
        <p:spPr>
          <a:xfrm>
            <a:off x="246936" y="5553098"/>
            <a:ext cx="2366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• Autoimmunity and Serology Profiling S</a:t>
            </a:r>
          </a:p>
          <a:p>
            <a:r>
              <a:rPr lang="en-US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• Affinity Proteomics S, U</a:t>
            </a:r>
          </a:p>
          <a:p>
            <a:r>
              <a:rPr lang="en-US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• Global Proteomics and Proteogenomics S</a:t>
            </a:r>
          </a:p>
          <a:p>
            <a:r>
              <a:rPr lang="en-US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• </a:t>
            </a:r>
            <a:r>
              <a:rPr lang="en-US" sz="7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Glycoproteomics</a:t>
            </a:r>
            <a:r>
              <a:rPr lang="en-US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and MS Proteomics G</a:t>
            </a:r>
          </a:p>
        </p:txBody>
      </p:sp>
      <p:sp>
        <p:nvSpPr>
          <p:cNvPr id="34" name="Backplate 5"/>
          <p:cNvSpPr/>
          <p:nvPr/>
        </p:nvSpPr>
        <p:spPr>
          <a:xfrm>
            <a:off x="214724" y="5434870"/>
            <a:ext cx="2369418" cy="134231"/>
          </a:xfrm>
          <a:prstGeom prst="rect">
            <a:avLst/>
          </a:prstGeom>
          <a:solidFill>
            <a:srgbClr val="4C97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b-title 5"/>
          <p:cNvSpPr txBox="1"/>
          <p:nvPr/>
        </p:nvSpPr>
        <p:spPr>
          <a:xfrm>
            <a:off x="319616" y="5387352"/>
            <a:ext cx="22877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Clinical Proteomics and Immunology</a:t>
            </a:r>
          </a:p>
        </p:txBody>
      </p:sp>
      <p:sp>
        <p:nvSpPr>
          <p:cNvPr id="22" name="Text 4"/>
          <p:cNvSpPr txBox="1"/>
          <p:nvPr/>
        </p:nvSpPr>
        <p:spPr>
          <a:xfrm>
            <a:off x="230486" y="5012423"/>
            <a:ext cx="23661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• Swedish Metabolomics Centre Um</a:t>
            </a:r>
          </a:p>
          <a:p>
            <a:r>
              <a:rPr lang="en-US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• Chalmers Mass Spectrometry Infrastructure  G</a:t>
            </a:r>
          </a:p>
          <a:p>
            <a:r>
              <a:rPr lang="en-US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• </a:t>
            </a:r>
            <a:r>
              <a:rPr lang="en-US" sz="7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Exposomics</a:t>
            </a:r>
            <a:r>
              <a:rPr lang="en-US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</a:t>
            </a:r>
          </a:p>
        </p:txBody>
      </p:sp>
      <p:sp>
        <p:nvSpPr>
          <p:cNvPr id="33" name="Backplate 4"/>
          <p:cNvSpPr/>
          <p:nvPr/>
        </p:nvSpPr>
        <p:spPr>
          <a:xfrm>
            <a:off x="229231" y="4885648"/>
            <a:ext cx="2369418" cy="134231"/>
          </a:xfrm>
          <a:prstGeom prst="rect">
            <a:avLst/>
          </a:prstGeom>
          <a:solidFill>
            <a:srgbClr val="4C97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ub-title 4"/>
          <p:cNvSpPr txBox="1"/>
          <p:nvPr/>
        </p:nvSpPr>
        <p:spPr>
          <a:xfrm>
            <a:off x="331177" y="4838692"/>
            <a:ext cx="22877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Metabolomics</a:t>
            </a:r>
          </a:p>
        </p:txBody>
      </p:sp>
      <p:sp>
        <p:nvSpPr>
          <p:cNvPr id="21" name="Text 3"/>
          <p:cNvSpPr txBox="1"/>
          <p:nvPr/>
        </p:nvSpPr>
        <p:spPr>
          <a:xfrm>
            <a:off x="230486" y="4720020"/>
            <a:ext cx="2366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• Clinical Genomics G, Li, Lu, S, Um, U, Ö</a:t>
            </a:r>
          </a:p>
        </p:txBody>
      </p:sp>
      <p:sp>
        <p:nvSpPr>
          <p:cNvPr id="32" name="Backplate 3"/>
          <p:cNvSpPr/>
          <p:nvPr/>
        </p:nvSpPr>
        <p:spPr>
          <a:xfrm>
            <a:off x="233776" y="4595680"/>
            <a:ext cx="2369418" cy="134231"/>
          </a:xfrm>
          <a:prstGeom prst="rect">
            <a:avLst/>
          </a:prstGeom>
          <a:solidFill>
            <a:srgbClr val="4C97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b-title 3"/>
          <p:cNvSpPr txBox="1"/>
          <p:nvPr/>
        </p:nvSpPr>
        <p:spPr>
          <a:xfrm>
            <a:off x="299862" y="4550478"/>
            <a:ext cx="22877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Clinical Genomics</a:t>
            </a:r>
          </a:p>
        </p:txBody>
      </p:sp>
      <p:sp>
        <p:nvSpPr>
          <p:cNvPr id="20" name="Text 2"/>
          <p:cNvSpPr txBox="1"/>
          <p:nvPr/>
        </p:nvSpPr>
        <p:spPr>
          <a:xfrm>
            <a:off x="230486" y="4276786"/>
            <a:ext cx="23661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•</a:t>
            </a:r>
            <a:r>
              <a:rPr lang="en-US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National Genomics Infrastructure S, U</a:t>
            </a:r>
          </a:p>
          <a:p>
            <a:r>
              <a:rPr lang="en-US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• Ancient DNA S, U</a:t>
            </a:r>
          </a:p>
        </p:txBody>
      </p:sp>
      <p:sp>
        <p:nvSpPr>
          <p:cNvPr id="31" name="Backplate 2"/>
          <p:cNvSpPr/>
          <p:nvPr/>
        </p:nvSpPr>
        <p:spPr>
          <a:xfrm>
            <a:off x="213328" y="4178937"/>
            <a:ext cx="2369418" cy="134231"/>
          </a:xfrm>
          <a:prstGeom prst="rect">
            <a:avLst/>
          </a:prstGeom>
          <a:solidFill>
            <a:srgbClr val="4C97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b-title 2"/>
          <p:cNvSpPr txBox="1"/>
          <p:nvPr/>
        </p:nvSpPr>
        <p:spPr>
          <a:xfrm>
            <a:off x="310090" y="4130712"/>
            <a:ext cx="22877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Genomics</a:t>
            </a:r>
          </a:p>
        </p:txBody>
      </p:sp>
      <p:sp>
        <p:nvSpPr>
          <p:cNvPr id="17" name="Text 1"/>
          <p:cNvSpPr txBox="1"/>
          <p:nvPr/>
        </p:nvSpPr>
        <p:spPr>
          <a:xfrm>
            <a:off x="232131" y="3605309"/>
            <a:ext cx="24764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•</a:t>
            </a:r>
            <a:r>
              <a:rPr lang="en-US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</a:t>
            </a:r>
            <a:r>
              <a:rPr lang="en-US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upport, Infrastructure and Training G, Li, Lu, S, U, Um</a:t>
            </a:r>
          </a:p>
          <a:p>
            <a:r>
              <a:rPr lang="en-US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•</a:t>
            </a:r>
            <a:r>
              <a:rPr lang="en-US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Support for Computational Resources U</a:t>
            </a:r>
          </a:p>
          <a:p>
            <a:r>
              <a:rPr lang="en-US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•</a:t>
            </a:r>
            <a:r>
              <a:rPr lang="en-US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7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BioImage</a:t>
            </a:r>
            <a:r>
              <a:rPr lang="en-US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Informatics U, S</a:t>
            </a:r>
          </a:p>
          <a:p>
            <a:r>
              <a:rPr lang="en-US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•</a:t>
            </a:r>
            <a:r>
              <a:rPr lang="en-US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7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AIDA Data Hub Li</a:t>
            </a:r>
          </a:p>
        </p:txBody>
      </p:sp>
      <p:sp>
        <p:nvSpPr>
          <p:cNvPr id="6" name="Backplate 1"/>
          <p:cNvSpPr/>
          <p:nvPr/>
        </p:nvSpPr>
        <p:spPr>
          <a:xfrm>
            <a:off x="213328" y="3497774"/>
            <a:ext cx="2369418" cy="134231"/>
          </a:xfrm>
          <a:prstGeom prst="rect">
            <a:avLst/>
          </a:prstGeom>
          <a:solidFill>
            <a:srgbClr val="4C97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-title 1"/>
          <p:cNvSpPr txBox="1"/>
          <p:nvPr/>
        </p:nvSpPr>
        <p:spPr>
          <a:xfrm>
            <a:off x="310090" y="3454109"/>
            <a:ext cx="22877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Bioinformatics</a:t>
            </a:r>
          </a:p>
        </p:txBody>
      </p:sp>
      <p:sp>
        <p:nvSpPr>
          <p:cNvPr id="52" name="Text 10"/>
          <p:cNvSpPr txBox="1"/>
          <p:nvPr/>
        </p:nvSpPr>
        <p:spPr>
          <a:xfrm>
            <a:off x="2841664" y="6274244"/>
            <a:ext cx="811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700" i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 – Gothenburg</a:t>
            </a:r>
            <a:endParaRPr lang="en-US" sz="7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fontAlgn="base"/>
            <a:r>
              <a:rPr lang="en-US" sz="700" i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Li -Linköping</a:t>
            </a:r>
            <a:endParaRPr lang="en-US" sz="7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fontAlgn="base"/>
            <a:r>
              <a:rPr lang="en-US" sz="700" i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Lu – Lund</a:t>
            </a:r>
            <a:endParaRPr lang="en-US" sz="7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fontAlgn="base"/>
            <a:r>
              <a:rPr lang="en-US" sz="700" i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 -Stockholm</a:t>
            </a:r>
            <a:endParaRPr lang="en-US" sz="7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3" name="Text 10"/>
          <p:cNvSpPr txBox="1"/>
          <p:nvPr/>
        </p:nvSpPr>
        <p:spPr>
          <a:xfrm>
            <a:off x="3633252" y="6274244"/>
            <a:ext cx="8111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t-BR" sz="700" i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 -Uppsala</a:t>
            </a:r>
          </a:p>
          <a:p>
            <a:pPr fontAlgn="base"/>
            <a:r>
              <a:rPr lang="pt-BR" sz="700" i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Um -Umeå</a:t>
            </a:r>
          </a:p>
          <a:p>
            <a:pPr fontAlgn="base"/>
            <a:r>
              <a:rPr lang="pt-BR" sz="700" i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Ö – Örebro</a:t>
            </a:r>
          </a:p>
        </p:txBody>
      </p:sp>
    </p:spTree>
    <p:extLst>
      <p:ext uri="{BB962C8B-B14F-4D97-AF65-F5344CB8AC3E}">
        <p14:creationId xmlns:p14="http://schemas.microsoft.com/office/powerpoint/2010/main" val="1131315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3449</TotalTime>
  <Words>434</Words>
  <Application>Microsoft Office PowerPoint</Application>
  <PresentationFormat>Anpassad</PresentationFormat>
  <Paragraphs>62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Lato Light</vt:lpstr>
      <vt:lpstr>Lato Medium</vt:lpstr>
      <vt:lpstr>Office Theme</vt:lpstr>
      <vt:lpstr>Cogwheel Platform (Spin Unit)</vt:lpstr>
      <vt:lpstr>SciLifeLab Infrastructure organization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 Inganni</dc:creator>
  <cp:lastModifiedBy>Hampus Persson</cp:lastModifiedBy>
  <cp:revision>42</cp:revision>
  <dcterms:created xsi:type="dcterms:W3CDTF">2022-04-01T13:30:32Z</dcterms:created>
  <dcterms:modified xsi:type="dcterms:W3CDTF">2024-09-27T12:32:07Z</dcterms:modified>
</cp:coreProperties>
</file>